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78" r:id="rId2"/>
    <p:sldId id="286" r:id="rId3"/>
    <p:sldId id="290" r:id="rId4"/>
    <p:sldId id="291" r:id="rId5"/>
    <p:sldId id="292" r:id="rId6"/>
    <p:sldId id="293" r:id="rId7"/>
    <p:sldId id="294" r:id="rId8"/>
    <p:sldId id="295" r:id="rId9"/>
    <p:sldId id="279" r:id="rId10"/>
    <p:sldId id="277" r:id="rId11"/>
    <p:sldId id="280" r:id="rId12"/>
    <p:sldId id="281" r:id="rId13"/>
    <p:sldId id="287" r:id="rId14"/>
    <p:sldId id="289" r:id="rId15"/>
    <p:sldId id="282" r:id="rId16"/>
    <p:sldId id="283" r:id="rId17"/>
    <p:sldId id="284" r:id="rId18"/>
    <p:sldId id="285" r:id="rId19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C745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dLbls>
            <c:dLbl>
              <c:idx val="0"/>
              <c:layout>
                <c:manualLayout>
                  <c:x val="1.0218545011042621E-2"/>
                  <c:y val="4.6285643181546217E-4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Val val="1"/>
            </c:dLbl>
            <c:dLbl>
              <c:idx val="1"/>
              <c:layout>
                <c:manualLayout>
                  <c:x val="-0.16438026238917838"/>
                  <c:y val="-7.6661124894358071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Val val="1"/>
            </c:dLbl>
            <c:dLbl>
              <c:idx val="2"/>
              <c:layout>
                <c:manualLayout>
                  <c:x val="0.14719293139727077"/>
                  <c:y val="-0.15368973454708118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Val val="1"/>
            </c:dLbl>
            <c:dLbl>
              <c:idx val="3"/>
              <c:layout>
                <c:manualLayout>
                  <c:x val="9.30507102543075E-2"/>
                  <c:y val="9.3995256778323863E-3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Val val="1"/>
            </c:dLbl>
            <c:dLbl>
              <c:idx val="4"/>
              <c:layout>
                <c:manualLayout>
                  <c:x val="9.1418459605274949E-2"/>
                  <c:y val="4.669724724591183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Val val="1"/>
            </c:dLbl>
            <c:dLbl>
              <c:idx val="5"/>
              <c:layout>
                <c:manualLayout>
                  <c:x val="4.8773054049626542E-2"/>
                  <c:y val="6.2919414106183888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Val val="1"/>
            </c:dLbl>
            <c:dLbl>
              <c:idx val="6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Val val="1"/>
            <c:showLeaderLines val="1"/>
          </c:dLbls>
          <c:cat>
            <c:strRef>
              <c:f>Sheet1!$A$2:$A$7</c:f>
              <c:strCache>
                <c:ptCount val="6"/>
                <c:pt idx="0">
                  <c:v>New Buildings</c:v>
                </c:pt>
                <c:pt idx="1">
                  <c:v>Building Replacement</c:v>
                </c:pt>
                <c:pt idx="2">
                  <c:v>Renovation/Modernization</c:v>
                </c:pt>
                <c:pt idx="3">
                  <c:v>Equipment (Technology)</c:v>
                </c:pt>
                <c:pt idx="4">
                  <c:v>Facility Infrastructure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1.3100000000000011E-2</c:v>
                </c:pt>
                <c:pt idx="1">
                  <c:v>0.54830000000000001</c:v>
                </c:pt>
                <c:pt idx="2">
                  <c:v>0.18750000000000014</c:v>
                </c:pt>
                <c:pt idx="3">
                  <c:v>8.2000000000000003E-2</c:v>
                </c:pt>
                <c:pt idx="4">
                  <c:v>0.11380000000000003</c:v>
                </c:pt>
                <c:pt idx="5">
                  <c:v>5.5300000000000044E-2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cat>
            <c:strRef>
              <c:f>Sheet1!$A$2:$A$7</c:f>
              <c:strCache>
                <c:ptCount val="6"/>
                <c:pt idx="0">
                  <c:v>New Buildings</c:v>
                </c:pt>
                <c:pt idx="1">
                  <c:v>Building Replacement</c:v>
                </c:pt>
                <c:pt idx="2">
                  <c:v>Renovation/Modernization</c:v>
                </c:pt>
                <c:pt idx="3">
                  <c:v>Equipment (Technology)</c:v>
                </c:pt>
                <c:pt idx="4">
                  <c:v>Facility Infrastructure</c:v>
                </c:pt>
                <c:pt idx="5">
                  <c:v>Other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</c:ser>
      </c:pie3DChart>
    </c:plotArea>
    <c:legend>
      <c:legendPos val="r"/>
      <c:layout/>
    </c:legend>
    <c:plotVisOnly val="1"/>
  </c:chart>
  <c:spPr>
    <a:ln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43979" cy="465773"/>
          </a:xfrm>
          <a:prstGeom prst="rect">
            <a:avLst/>
          </a:prstGeom>
        </p:spPr>
        <p:txBody>
          <a:bodyPr vert="horz" lIns="93304" tIns="46654" rIns="93304" bIns="466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2" y="0"/>
            <a:ext cx="3043979" cy="465773"/>
          </a:xfrm>
          <a:prstGeom prst="rect">
            <a:avLst/>
          </a:prstGeom>
        </p:spPr>
        <p:txBody>
          <a:bodyPr vert="horz" lIns="93304" tIns="46654" rIns="93304" bIns="466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2ACEAF-8538-4AE9-A1B3-6ABFA0D2CA8A}" type="datetimeFigureOut">
              <a:rPr lang="en-US"/>
              <a:pPr>
                <a:defRPr/>
              </a:pPr>
              <a:t>7/25/2012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4" tIns="46654" rIns="93304" bIns="4665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7" y="4422460"/>
            <a:ext cx="5617208" cy="4188778"/>
          </a:xfrm>
          <a:prstGeom prst="rect">
            <a:avLst/>
          </a:prstGeom>
        </p:spPr>
        <p:txBody>
          <a:bodyPr vert="horz" lIns="93304" tIns="46654" rIns="93304" bIns="4665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41738"/>
            <a:ext cx="3043979" cy="465773"/>
          </a:xfrm>
          <a:prstGeom prst="rect">
            <a:avLst/>
          </a:prstGeom>
        </p:spPr>
        <p:txBody>
          <a:bodyPr vert="horz" lIns="93304" tIns="46654" rIns="93304" bIns="466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2" y="8841738"/>
            <a:ext cx="3043979" cy="465773"/>
          </a:xfrm>
          <a:prstGeom prst="rect">
            <a:avLst/>
          </a:prstGeom>
        </p:spPr>
        <p:txBody>
          <a:bodyPr vert="horz" lIns="93304" tIns="46654" rIns="93304" bIns="466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1A003BF-4AB8-40F3-AFBF-E332DBD69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575C86-9636-439E-97A5-1C6EC39A88A6}" type="slidenum">
              <a:rPr lang="en-US"/>
              <a:pPr/>
              <a:t>14</a:t>
            </a:fld>
            <a:endParaRPr lang="en-US"/>
          </a:p>
        </p:txBody>
      </p:sp>
      <p:sp>
        <p:nvSpPr>
          <p:cNvPr id="214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7744" y="4345461"/>
            <a:ext cx="4634456" cy="4343439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C32AA4-E3BE-4148-92EB-5C3DF7C6A4AF}" type="slidenum">
              <a:rPr lang="en-US"/>
              <a:pPr/>
              <a:t>15</a:t>
            </a:fld>
            <a:endParaRPr lang="en-US"/>
          </a:p>
        </p:txBody>
      </p:sp>
      <p:sp>
        <p:nvSpPr>
          <p:cNvPr id="236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3100" y="4341419"/>
            <a:ext cx="4640262" cy="4347479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533AA1-A69A-423E-9E05-7A42FD7B77BE}" type="slidenum">
              <a:rPr lang="en-US"/>
              <a:pPr/>
              <a:t>16</a:t>
            </a:fld>
            <a:endParaRPr lang="en-US"/>
          </a:p>
        </p:txBody>
      </p:sp>
      <p:sp>
        <p:nvSpPr>
          <p:cNvPr id="240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3100" y="4341419"/>
            <a:ext cx="4640262" cy="4347479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93C406-54D1-46C1-9543-174BACC4077C}" type="slidenum">
              <a:rPr lang="en-US"/>
              <a:pPr/>
              <a:t>17</a:t>
            </a:fld>
            <a:endParaRPr lang="en-US"/>
          </a:p>
        </p:txBody>
      </p:sp>
      <p:sp>
        <p:nvSpPr>
          <p:cNvPr id="241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3100" y="4341419"/>
            <a:ext cx="4640262" cy="4347479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FC4FE7-1EBA-4843-BF81-8E9FB36CEE3E}" type="slidenum">
              <a:rPr lang="en-US"/>
              <a:pPr/>
              <a:t>18</a:t>
            </a:fld>
            <a:endParaRPr lang="en-US"/>
          </a:p>
        </p:txBody>
      </p:sp>
      <p:sp>
        <p:nvSpPr>
          <p:cNvPr id="240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3100" y="4341419"/>
            <a:ext cx="4640262" cy="4347479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3425D-B74A-44A9-9778-90589A9F0752}" type="datetime1">
              <a:rPr lang="en-US" smtClean="0"/>
              <a:pPr>
                <a:defRPr/>
              </a:pPr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FDB69-10CA-4188-924A-A21987A56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FEB40-C144-4398-A889-2272069D0375}" type="datetime1">
              <a:rPr lang="en-US" smtClean="0"/>
              <a:pPr>
                <a:defRPr/>
              </a:pPr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B6A7D-766A-4FDA-89DF-9189182A8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F4400-A0E7-4978-9DCF-D7EC281F9341}" type="datetime1">
              <a:rPr lang="en-US" smtClean="0"/>
              <a:pPr>
                <a:defRPr/>
              </a:pPr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A4EAE-ECA6-411C-8353-182510F1D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80" y="147078"/>
            <a:ext cx="7925955" cy="5967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580" y="1362916"/>
            <a:ext cx="3893705" cy="44039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9830" y="1362916"/>
            <a:ext cx="3893705" cy="21347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9830" y="3632107"/>
            <a:ext cx="3893705" cy="21347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06136" y="6371946"/>
            <a:ext cx="762000" cy="305360"/>
          </a:xfrm>
        </p:spPr>
        <p:txBody>
          <a:bodyPr/>
          <a:lstStyle>
            <a:lvl1pPr>
              <a:defRPr/>
            </a:lvl1pPr>
          </a:lstStyle>
          <a:p>
            <a:fld id="{936040F2-1074-4376-B459-BC876B090081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03B23-373E-4D72-88B3-55122F69F91F}" type="datetime1">
              <a:rPr lang="en-US" smtClean="0"/>
              <a:pPr>
                <a:defRPr/>
              </a:pPr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8A7A0-3CE1-4622-97D5-B8A954129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79A56-80B7-44FA-A516-8D4D8E728B98}" type="datetime1">
              <a:rPr lang="en-US" smtClean="0"/>
              <a:pPr>
                <a:defRPr/>
              </a:pPr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9AA7A-E874-4555-A548-150ED11B5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F4711-D07A-4276-9B54-97FDA8F8C3F5}" type="datetime1">
              <a:rPr lang="en-US" smtClean="0"/>
              <a:pPr>
                <a:defRPr/>
              </a:pPr>
              <a:t>7/25/2012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8DD56-78E1-463D-A460-B17EBCA99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0EEE0-D4CC-4A08-BFC6-E1A3B98F1986}" type="datetime1">
              <a:rPr lang="en-US" smtClean="0"/>
              <a:pPr>
                <a:defRPr/>
              </a:pPr>
              <a:t>7/25/2012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80C37-5B01-4D9B-B0C2-F5BDED7D1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0C7A2-9D7D-4A2C-8F0B-43EFB35E4F0B}" type="datetime1">
              <a:rPr lang="en-US" smtClean="0"/>
              <a:pPr>
                <a:defRPr/>
              </a:pPr>
              <a:t>7/25/2012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AC65B-23AC-42E0-9474-1C41F3C51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9DFEA-AC3B-49D3-B2C0-C4401195B0DF}" type="datetime1">
              <a:rPr lang="en-US" smtClean="0"/>
              <a:pPr>
                <a:defRPr/>
              </a:pPr>
              <a:t>7/25/2012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14C4F-7D44-4597-9CEF-F2C76A8245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157AA-7A48-4689-9FEA-3881548DD52C}" type="datetime1">
              <a:rPr lang="en-US" smtClean="0"/>
              <a:pPr>
                <a:defRPr/>
              </a:pPr>
              <a:t>7/25/2012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49765-EED4-4088-99F2-7654E1FF3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302CC-1F34-410A-866F-696B6ADD14B1}" type="datetime1">
              <a:rPr lang="en-US" smtClean="0"/>
              <a:pPr>
                <a:defRPr/>
              </a:pPr>
              <a:t>7/25/2012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A2622-CAD0-497D-82BC-1B3983635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2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D63BD5-87DC-4DC0-A350-182684E9F6EB}" type="datetime1">
              <a:rPr lang="en-US" smtClean="0"/>
              <a:pPr>
                <a:defRPr/>
              </a:pPr>
              <a:t>7/25/2012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F04238-D47D-4267-BFF7-99620BF2D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1524000" y="1752600"/>
            <a:ext cx="6172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>
                <a:solidFill>
                  <a:schemeClr val="tx2"/>
                </a:solidFill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Ten year Capital Improvement Program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and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Preliminary Bond Information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Land Development Committee</a:t>
            </a:r>
          </a:p>
          <a:p>
            <a:r>
              <a:rPr lang="en-US" dirty="0" smtClean="0"/>
              <a:t>September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8"/>
          <p:cNvSpPr>
            <a:spLocks noChangeArrowheads="1"/>
          </p:cNvSpPr>
          <p:nvPr/>
        </p:nvSpPr>
        <p:spPr bwMode="auto">
          <a:xfrm>
            <a:off x="2667000" y="4648200"/>
            <a:ext cx="373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spcBef>
                <a:spcPct val="20000"/>
              </a:spcBef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Board Room</a:t>
            </a:r>
          </a:p>
          <a:p>
            <a:pPr algn="ctr">
              <a:spcBef>
                <a:spcPct val="20000"/>
              </a:spcBef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6:30 PM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525533"/>
            <a:ext cx="2133600" cy="365125"/>
          </a:xfrm>
        </p:spPr>
        <p:txBody>
          <a:bodyPr/>
          <a:lstStyle/>
          <a:p>
            <a:pPr>
              <a:defRPr/>
            </a:pPr>
            <a:fld id="{691A2622-CAD0-497D-82BC-1B3983635FEA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33400" y="1190625"/>
          <a:ext cx="8020050" cy="5667375"/>
        </p:xfrm>
        <a:graphic>
          <a:graphicData uri="http://schemas.openxmlformats.org/presentationml/2006/ole">
            <p:oleObj spid="_x0000_s1026" name="Acrobat Document" r:id="rId3" imgW="10703880" imgH="7551360" progId="AcroExch.Document.7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81000" y="1190625"/>
          <a:ext cx="8020050" cy="5362575"/>
        </p:xfrm>
        <a:graphic>
          <a:graphicData uri="http://schemas.openxmlformats.org/presentationml/2006/ole">
            <p:oleObj spid="_x0000_s1027" name="Acrobat Document" r:id="rId4" imgW="10703880" imgH="755136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A2622-CAD0-497D-82BC-1B3983635FE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61975" y="1447800"/>
          <a:ext cx="8020050" cy="4814888"/>
        </p:xfrm>
        <a:graphic>
          <a:graphicData uri="http://schemas.openxmlformats.org/presentationml/2006/ole">
            <p:oleObj spid="_x0000_s3074" name="Acrobat Document" r:id="rId3" imgW="10703880" imgH="755136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A2622-CAD0-497D-82BC-1B3983635FE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561975" y="1295400"/>
          <a:ext cx="8020050" cy="4967288"/>
        </p:xfrm>
        <a:graphic>
          <a:graphicData uri="http://schemas.openxmlformats.org/presentationml/2006/ole">
            <p:oleObj spid="_x0000_s4098" name="Acrobat Document" r:id="rId3" imgW="10703880" imgH="755136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040F2-1074-4376-B459-BC876B090081}" type="slidenum">
              <a:rPr lang="en-CA" smtClean="0"/>
              <a:pPr/>
              <a:t>13</a:t>
            </a:fld>
            <a:endParaRPr lang="en-CA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438401" y="1397000"/>
          <a:ext cx="4343400" cy="4927600"/>
        </p:xfrm>
        <a:graphic>
          <a:graphicData uri="http://schemas.openxmlformats.org/presentationml/2006/ole">
            <p:oleObj spid="_x0000_s5122" name="Acrobat Document" r:id="rId3" imgW="7779960" imgH="1005156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234" name="Rectangle 2"/>
          <p:cNvSpPr>
            <a:spLocks noChangeArrowheads="1"/>
          </p:cNvSpPr>
          <p:nvPr/>
        </p:nvSpPr>
        <p:spPr bwMode="gray">
          <a:xfrm>
            <a:off x="730250" y="3566272"/>
            <a:ext cx="2133023" cy="32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1029" rIns="82058" bIns="0" anchor="b"/>
          <a:lstStyle/>
          <a:p>
            <a:pPr algn="l" eaLnBrk="0" hangingPunct="0"/>
            <a:r>
              <a:rPr lang="en-CA" sz="1100" b="1" dirty="0"/>
              <a:t>September 6, 2011</a:t>
            </a:r>
          </a:p>
        </p:txBody>
      </p:sp>
      <p:pic>
        <p:nvPicPr>
          <p:cNvPr id="2143235" name="Picture 3" descr="08130_PPT_CityCollage_landsca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304512" y="3954276"/>
            <a:ext cx="8532091" cy="806824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3068" y="4861953"/>
            <a:ext cx="8542194" cy="1757922"/>
            <a:chOff x="210" y="3471"/>
            <a:chExt cx="5919" cy="1255"/>
          </a:xfrm>
        </p:grpSpPr>
        <p:sp>
          <p:nvSpPr>
            <p:cNvPr id="2143237" name="Rectangle 5"/>
            <p:cNvSpPr>
              <a:spLocks noChangeArrowheads="1"/>
            </p:cNvSpPr>
            <p:nvPr/>
          </p:nvSpPr>
          <p:spPr bwMode="gray">
            <a:xfrm>
              <a:off x="210" y="3471"/>
              <a:ext cx="5919" cy="1255"/>
            </a:xfrm>
            <a:prstGeom prst="rect">
              <a:avLst/>
            </a:prstGeom>
            <a:solidFill>
              <a:srgbClr val="003263"/>
            </a:solidFill>
            <a:ln w="9525" algn="ctr">
              <a:solidFill>
                <a:srgbClr val="00326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143238" name="Picture 6" descr="RBC Capital Markets_on dark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3748" y="3743"/>
              <a:ext cx="2001" cy="573"/>
            </a:xfrm>
            <a:prstGeom prst="rect">
              <a:avLst/>
            </a:prstGeom>
            <a:noFill/>
          </p:spPr>
        </p:pic>
      </p:grpSp>
      <p:sp>
        <p:nvSpPr>
          <p:cNvPr id="2143239" name="Rectangle 7"/>
          <p:cNvSpPr>
            <a:spLocks noChangeArrowheads="1"/>
          </p:cNvSpPr>
          <p:nvPr/>
        </p:nvSpPr>
        <p:spPr bwMode="gray">
          <a:xfrm>
            <a:off x="695614" y="1329299"/>
            <a:ext cx="7632989" cy="60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defTabSz="920306"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200" b="1" dirty="0">
                <a:solidFill>
                  <a:srgbClr val="003263"/>
                </a:solidFill>
              </a:rPr>
              <a:t>Coast Community College District</a:t>
            </a:r>
          </a:p>
        </p:txBody>
      </p:sp>
      <p:sp>
        <p:nvSpPr>
          <p:cNvPr id="2143240" name="Rectangle 8"/>
          <p:cNvSpPr>
            <a:spLocks noChangeArrowheads="1"/>
          </p:cNvSpPr>
          <p:nvPr/>
        </p:nvSpPr>
        <p:spPr bwMode="gray">
          <a:xfrm>
            <a:off x="705717" y="2045074"/>
            <a:ext cx="7299614" cy="38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20306" eaLnBrk="0" hangingPunct="0">
              <a:spcBef>
                <a:spcPts val="1077"/>
              </a:spcBef>
              <a:buClr>
                <a:srgbClr val="003263"/>
              </a:buClr>
              <a:buSzPct val="100000"/>
            </a:pPr>
            <a:r>
              <a:rPr lang="en-US" b="1" dirty="0">
                <a:solidFill>
                  <a:srgbClr val="A29989"/>
                </a:solidFill>
              </a:rPr>
              <a:t>Bond Information</a:t>
            </a:r>
          </a:p>
        </p:txBody>
      </p:sp>
      <p:pic>
        <p:nvPicPr>
          <p:cNvPr id="2143261" name="Picture 29" descr="CCCD_web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7955" y="2522725"/>
            <a:ext cx="3760932" cy="8124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9D1A4-7518-4011-8629-FF16E3A05974}" type="slidenum">
              <a:rPr lang="en-CA"/>
              <a:pPr/>
              <a:t>15</a:t>
            </a:fld>
            <a:endParaRPr lang="en-CA"/>
          </a:p>
        </p:txBody>
      </p:sp>
      <p:sp>
        <p:nvSpPr>
          <p:cNvPr id="2359298" name="Pageheading 3"/>
          <p:cNvSpPr>
            <a:spLocks noChangeArrowheads="1"/>
          </p:cNvSpPr>
          <p:nvPr/>
        </p:nvSpPr>
        <p:spPr bwMode="gray">
          <a:xfrm>
            <a:off x="606137" y="1079687"/>
            <a:ext cx="7930285" cy="59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defTabSz="920306" eaLnBrk="0" hangingPunct="0">
              <a:lnSpc>
                <a:spcPct val="90000"/>
              </a:lnSpc>
            </a:pPr>
            <a:r>
              <a:rPr lang="en-US" b="1" dirty="0">
                <a:solidFill>
                  <a:srgbClr val="003263"/>
                </a:solidFill>
              </a:rPr>
              <a:t>Coast CCD – Assessed Valuation Chart</a:t>
            </a:r>
          </a:p>
        </p:txBody>
      </p:sp>
      <p:graphicFrame>
        <p:nvGraphicFramePr>
          <p:cNvPr id="2359317" name="Group 21"/>
          <p:cNvGraphicFramePr>
            <a:graphicFrameLocks noGrp="1"/>
          </p:cNvGraphicFramePr>
          <p:nvPr/>
        </p:nvGraphicFramePr>
        <p:xfrm>
          <a:off x="603250" y="6114210"/>
          <a:ext cx="1814080" cy="142875"/>
        </p:xfrm>
        <a:graphic>
          <a:graphicData uri="http://schemas.openxmlformats.org/drawingml/2006/table">
            <a:tbl>
              <a:tblPr/>
              <a:tblGrid>
                <a:gridCol w="1814080"/>
              </a:tblGrid>
              <a:tr h="14287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Source:  CalMuni</a:t>
                      </a:r>
                      <a:endParaRPr kumimoji="0" lang="en-US" sz="21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Sans Roman" charset="0"/>
                      </a:endParaRPr>
                    </a:p>
                  </a:txBody>
                  <a:tcPr marL="0" marR="0" marT="0" marB="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59323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7924800" cy="44420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759DE-411A-46E8-995D-4F221F6A94F8}" type="slidenum">
              <a:rPr lang="en-CA"/>
              <a:pPr/>
              <a:t>16</a:t>
            </a:fld>
            <a:endParaRPr lang="en-CA"/>
          </a:p>
        </p:txBody>
      </p:sp>
      <p:sp>
        <p:nvSpPr>
          <p:cNvPr id="2407426" name="Pageheading 3"/>
          <p:cNvSpPr>
            <a:spLocks noChangeArrowheads="1"/>
          </p:cNvSpPr>
          <p:nvPr/>
        </p:nvSpPr>
        <p:spPr bwMode="gray">
          <a:xfrm>
            <a:off x="304800" y="927287"/>
            <a:ext cx="7930285" cy="59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defTabSz="920306" eaLnBrk="0" hangingPunct="0">
              <a:lnSpc>
                <a:spcPct val="90000"/>
              </a:lnSpc>
            </a:pPr>
            <a:r>
              <a:rPr lang="en-US" b="1" dirty="0">
                <a:solidFill>
                  <a:srgbClr val="003263"/>
                </a:solidFill>
              </a:rPr>
              <a:t>$40 Million Project – Lease Revenue Bonds Scenario</a:t>
            </a:r>
          </a:p>
        </p:txBody>
      </p:sp>
      <p:pic>
        <p:nvPicPr>
          <p:cNvPr id="24074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1103" y="1860176"/>
            <a:ext cx="1721715" cy="4258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4074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273" y="2664199"/>
            <a:ext cx="4953000" cy="275664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40743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0825" y="1500468"/>
            <a:ext cx="1476375" cy="44431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C7ED-D38B-4F08-AF10-3719ED88E9F2}" type="slidenum">
              <a:rPr lang="en-CA"/>
              <a:pPr/>
              <a:t>17</a:t>
            </a:fld>
            <a:endParaRPr lang="en-CA"/>
          </a:p>
        </p:txBody>
      </p:sp>
      <p:sp>
        <p:nvSpPr>
          <p:cNvPr id="2409474" name="Pageheading 3"/>
          <p:cNvSpPr>
            <a:spLocks noChangeArrowheads="1"/>
          </p:cNvSpPr>
          <p:nvPr/>
        </p:nvSpPr>
        <p:spPr bwMode="gray">
          <a:xfrm>
            <a:off x="606137" y="774887"/>
            <a:ext cx="7930285" cy="59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defTabSz="920306" eaLnBrk="0" hangingPunct="0">
              <a:lnSpc>
                <a:spcPct val="90000"/>
              </a:lnSpc>
            </a:pPr>
            <a:r>
              <a:rPr lang="en-US" b="1" dirty="0">
                <a:solidFill>
                  <a:srgbClr val="003263"/>
                </a:solidFill>
              </a:rPr>
              <a:t>Measure C and 2012 Election – Tax Rate Combination</a:t>
            </a:r>
          </a:p>
        </p:txBody>
      </p:sp>
      <p:pic>
        <p:nvPicPr>
          <p:cNvPr id="24094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9739" y="4206968"/>
            <a:ext cx="1521114" cy="158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094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837890"/>
            <a:ext cx="4924136" cy="3639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4094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8068" y="1410821"/>
            <a:ext cx="5284932" cy="14847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1BC30-426A-44BE-8A81-1832C24ACDAB}" type="slidenum">
              <a:rPr lang="en-CA"/>
              <a:pPr/>
              <a:t>18</a:t>
            </a:fld>
            <a:endParaRPr lang="en-CA"/>
          </a:p>
        </p:txBody>
      </p:sp>
      <p:sp>
        <p:nvSpPr>
          <p:cNvPr id="2401282" name="Pageheading 3"/>
          <p:cNvSpPr>
            <a:spLocks noChangeArrowheads="1"/>
          </p:cNvSpPr>
          <p:nvPr/>
        </p:nvSpPr>
        <p:spPr bwMode="gray">
          <a:xfrm>
            <a:off x="606137" y="851087"/>
            <a:ext cx="7930285" cy="59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defTabSz="920306" eaLnBrk="0" hangingPunct="0">
              <a:lnSpc>
                <a:spcPct val="90000"/>
              </a:lnSpc>
            </a:pPr>
            <a:r>
              <a:rPr lang="en-US" b="1" dirty="0">
                <a:solidFill>
                  <a:srgbClr val="003263"/>
                </a:solidFill>
              </a:rPr>
              <a:t>Standalone 2012 Election – Tax Rates per $100,000 Assessed Value</a:t>
            </a:r>
          </a:p>
        </p:txBody>
      </p:sp>
      <p:pic>
        <p:nvPicPr>
          <p:cNvPr id="24012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825968"/>
            <a:ext cx="1521114" cy="158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01296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7143" y="1556217"/>
            <a:ext cx="3872057" cy="14917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401297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816318"/>
            <a:ext cx="4849091" cy="35844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sz="2800" b="1" u="sng" dirty="0" smtClean="0"/>
              <a:t>Areas of Discussion</a:t>
            </a:r>
            <a:endParaRPr lang="en-US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Ten Year CIP </a:t>
            </a:r>
          </a:p>
          <a:p>
            <a:pPr lvl="1"/>
            <a:r>
              <a:rPr lang="en-US" sz="1800" dirty="0" smtClean="0"/>
              <a:t>Graphic Summary</a:t>
            </a:r>
          </a:p>
          <a:p>
            <a:pPr lvl="1"/>
            <a:r>
              <a:rPr lang="en-US" sz="1800" dirty="0" smtClean="0"/>
              <a:t>Detailed cash flow(handouts)</a:t>
            </a:r>
          </a:p>
          <a:p>
            <a:r>
              <a:rPr lang="en-US" sz="2000" dirty="0" smtClean="0"/>
              <a:t>Summary Slides</a:t>
            </a:r>
          </a:p>
          <a:p>
            <a:pPr lvl="1"/>
            <a:r>
              <a:rPr lang="en-US" sz="1800" dirty="0" smtClean="0"/>
              <a:t>Fairbanks, Maslin </a:t>
            </a:r>
            <a:r>
              <a:rPr lang="en-US" sz="1800" dirty="0" err="1" smtClean="0"/>
              <a:t>Maulin</a:t>
            </a:r>
            <a:r>
              <a:rPr lang="en-US" sz="1800" dirty="0" smtClean="0"/>
              <a:t> Statewide Survey</a:t>
            </a:r>
          </a:p>
          <a:p>
            <a:pPr lvl="1"/>
            <a:r>
              <a:rPr lang="en-US" sz="1800" dirty="0" smtClean="0"/>
              <a:t> LAO Infrastructure Study (handouts)</a:t>
            </a:r>
          </a:p>
          <a:p>
            <a:r>
              <a:rPr lang="en-US" sz="2000" dirty="0" smtClean="0"/>
              <a:t>Preliminary Bond Information</a:t>
            </a:r>
          </a:p>
          <a:p>
            <a:pPr lvl="1"/>
            <a:r>
              <a:rPr lang="en-US" sz="1800" dirty="0" smtClean="0"/>
              <a:t>RBC Capital Markets</a:t>
            </a:r>
          </a:p>
          <a:p>
            <a:r>
              <a:rPr lang="en-US" sz="2000" dirty="0" smtClean="0"/>
              <a:t>Continuation of August 3, 2011 discussion on Revenue and Entrepreneurial Activities</a:t>
            </a:r>
          </a:p>
          <a:p>
            <a:r>
              <a:rPr lang="en-US" sz="2000" dirty="0" smtClean="0"/>
              <a:t>Project Delivery Models</a:t>
            </a:r>
          </a:p>
          <a:p>
            <a:pPr lvl="1"/>
            <a:r>
              <a:rPr lang="en-US" sz="1800" dirty="0" smtClean="0"/>
              <a:t>Legal Framework</a:t>
            </a:r>
          </a:p>
          <a:p>
            <a:pPr lvl="1"/>
            <a:r>
              <a:rPr lang="en-US" sz="1800" dirty="0" smtClean="0"/>
              <a:t>Technical Overview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8A7A0-3CE1-4622-97D5-B8A9541296B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8A7A0-3CE1-4622-97D5-B8A9541296B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828800"/>
          <a:ext cx="8229600" cy="42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90600"/>
          </a:xfrm>
        </p:spPr>
        <p:txBody>
          <a:bodyPr/>
          <a:lstStyle/>
          <a:p>
            <a:pPr algn="l"/>
            <a:r>
              <a:rPr lang="en-US" sz="2800" b="1" u="sng" dirty="0" smtClean="0"/>
              <a:t>Capital Improvement Program Spending</a:t>
            </a:r>
            <a:endParaRPr lang="en-US" sz="2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8A7A0-3CE1-4622-97D5-B8A9541296B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8229600" cy="4048506"/>
        </p:xfrm>
        <a:graphic>
          <a:graphicData uri="http://schemas.openxmlformats.org/drawingml/2006/table">
            <a:tbl>
              <a:tblPr/>
              <a:tblGrid>
                <a:gridCol w="2653259"/>
                <a:gridCol w="1855033"/>
                <a:gridCol w="1855033"/>
                <a:gridCol w="1866275"/>
              </a:tblGrid>
              <a:tr h="189626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New Buildings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 i="1">
                          <a:latin typeface="Calibri"/>
                          <a:ea typeface="Calibri"/>
                          <a:cs typeface="Times New Roman"/>
                        </a:rPr>
                        <a:t>Project	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 i="1">
                          <a:latin typeface="Calibri"/>
                          <a:ea typeface="Calibri"/>
                          <a:cs typeface="Times New Roman"/>
                        </a:rPr>
                        <a:t>Total Project Cost (6/11 est.)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 i="1">
                          <a:latin typeface="Calibri"/>
                          <a:ea typeface="Calibri"/>
                          <a:cs typeface="Times New Roman"/>
                        </a:rPr>
                        <a:t>External Funding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 i="1">
                          <a:latin typeface="Calibri"/>
                          <a:ea typeface="Calibri"/>
                          <a:cs typeface="Times New Roman"/>
                        </a:rPr>
                        <a:t>Local Funding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9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OCC Maritime Academy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$8,444,040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$6,533,305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$1,910,735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CCC Garden Grove Joint Use Student Center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TBD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TBD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TBD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 i="1">
                          <a:latin typeface="Calibri"/>
                          <a:ea typeface="Calibri"/>
                          <a:cs typeface="Times New Roman"/>
                        </a:rPr>
                        <a:t>Subtotal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$8,444,040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$6,533,305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 i="1">
                          <a:latin typeface="Calibri"/>
                          <a:ea typeface="Calibri"/>
                          <a:cs typeface="Times New Roman"/>
                        </a:rPr>
                        <a:t>$1,910,735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9626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626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Building Replacement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 i="1">
                          <a:latin typeface="Calibri"/>
                          <a:ea typeface="Calibri"/>
                          <a:cs typeface="Times New Roman"/>
                        </a:rPr>
                        <a:t>Project	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 i="1">
                          <a:latin typeface="Calibri"/>
                          <a:ea typeface="Calibri"/>
                          <a:cs typeface="Times New Roman"/>
                        </a:rPr>
                        <a:t>Total Project Cost (6/11 est.)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 i="1">
                          <a:latin typeface="Calibri"/>
                          <a:ea typeface="Calibri"/>
                          <a:cs typeface="Times New Roman"/>
                        </a:rPr>
                        <a:t>External Funding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 i="1">
                          <a:latin typeface="Calibri"/>
                          <a:ea typeface="Calibri"/>
                          <a:cs typeface="Times New Roman"/>
                        </a:rPr>
                        <a:t>Local Funding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9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GWC Science &amp; Math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$77,627,802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$53,487,463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$24,140,339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GWC Criminal Justice Training Center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$18,415,801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$10,338,684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$8,077,117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GWC Language Arts Complex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$33,571,588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$19,242,956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$14,328,632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GWC Business &amp; Social Science Building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$44,776,982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$22,388,491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$22,388,491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GWC Cosmetology Building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$15,760,875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$0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$15,760,875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GWC Campus Safety Building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$1,495,728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$1,495,728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$0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OCC Language Arts Center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$44,725,021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$32,793,767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$11,931,254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OCC Business, Math, Computing Center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$43,629,000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$0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$43,629,000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OCC Student Union Complex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$46,602,674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$0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$46,602,674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OCC Administration Building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$14,416,178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$0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$14,416,178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OCC Planetarium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$9,800,000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$9,800,000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$0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OCC Recycling Enterprise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$1,972,000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$1,972,000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$0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 i="1">
                          <a:latin typeface="Calibri"/>
                          <a:ea typeface="Calibri"/>
                          <a:cs typeface="Times New Roman"/>
                        </a:rPr>
                        <a:t>Subtotal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$352,793,649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$151,519,089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$201,274,560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90600"/>
          </a:xfrm>
        </p:spPr>
        <p:txBody>
          <a:bodyPr/>
          <a:lstStyle/>
          <a:p>
            <a:pPr algn="l"/>
            <a:r>
              <a:rPr lang="en-US" sz="2800" b="1" u="sng" dirty="0" smtClean="0"/>
              <a:t>Proposed Capital Improvement Projects</a:t>
            </a:r>
            <a:endParaRPr lang="en-US" sz="28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8A7A0-3CE1-4622-97D5-B8A9541296B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90600"/>
          </a:xfrm>
        </p:spPr>
        <p:txBody>
          <a:bodyPr/>
          <a:lstStyle/>
          <a:p>
            <a:pPr algn="l"/>
            <a:r>
              <a:rPr lang="en-US" sz="2800" b="1" u="sng" dirty="0" smtClean="0"/>
              <a:t>Proposed Capital Improvement Projects (cont.)</a:t>
            </a:r>
            <a:endParaRPr lang="en-US" sz="2800" b="1" u="sng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533400" y="1981200"/>
          <a:ext cx="8229600" cy="4434078"/>
        </p:xfrm>
        <a:graphic>
          <a:graphicData uri="http://schemas.openxmlformats.org/drawingml/2006/table">
            <a:tbl>
              <a:tblPr/>
              <a:tblGrid>
                <a:gridCol w="2653259"/>
                <a:gridCol w="1855033"/>
                <a:gridCol w="1855033"/>
                <a:gridCol w="1866275"/>
              </a:tblGrid>
              <a:tr h="188843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Renovation/Modernization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 i="1">
                          <a:latin typeface="Calibri"/>
                          <a:ea typeface="Calibri"/>
                          <a:cs typeface="Times New Roman"/>
                        </a:rPr>
                        <a:t>Project	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 i="1">
                          <a:latin typeface="Calibri"/>
                          <a:ea typeface="Calibri"/>
                          <a:cs typeface="Times New Roman"/>
                        </a:rPr>
                        <a:t>Total Project Cost (6/11 est.)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 i="1">
                          <a:latin typeface="Calibri"/>
                          <a:ea typeface="Calibri"/>
                          <a:cs typeface="Times New Roman"/>
                        </a:rPr>
                        <a:t>External Funding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 i="1">
                          <a:latin typeface="Calibri"/>
                          <a:ea typeface="Calibri"/>
                          <a:cs typeface="Times New Roman"/>
                        </a:rPr>
                        <a:t>Local Funding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8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CCC Le-Jao Student Learning Support Center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$3,485,241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$1,848,844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$1,636,397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CCC Garden Grove Learning Support Center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$2,259,180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$1,807,344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$451,836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CCC Garden Grove Classroom Renovation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$1,912,464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$956,232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$956,232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CCC College Center Student Support Center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$8,341,212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$4,170,606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$4,170,606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CCC Newport Beach Student Support Center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$1,021,140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$816,912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$204,228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GWC Student Services Center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$20,826,073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$16,100,857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$4,725,216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GWC Technology Building Renovation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$13,187,567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$7,912,540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$5,275,027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GWC Design Technology Renovation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$1,836,000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$0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$1,836,000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GWC Community Center Renovation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$4,184,547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$0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$4,184,547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GWC Rehabilitation Center Renovation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$980,536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$0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$980,536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GWC Central Warehouse Renovation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$4,532,038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$0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$4,532,038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OCC Chemistry Renovation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$21,104,511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$15,078,385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$6,026,126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OCC Skill Center Renovation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$8,856,785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$5,314,071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$3,542,714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OCC Adaptive P.E./Pool/Gym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$22,423,835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$0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 dirty="0">
                          <a:latin typeface="Calibri"/>
                          <a:ea typeface="Calibri"/>
                          <a:cs typeface="Times New Roman"/>
                        </a:rPr>
                        <a:t>$22,423,835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OCC College Support Center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$5,651,016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$0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$5,651,016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 i="1">
                          <a:latin typeface="Calibri"/>
                          <a:ea typeface="Calibri"/>
                          <a:cs typeface="Times New Roman"/>
                        </a:rPr>
                        <a:t>Subtotal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$120,602,145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$54,005,791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$66,596,354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8843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37" marR="6683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843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Equipment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8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 i="1">
                          <a:latin typeface="Calibri"/>
                          <a:ea typeface="Calibri"/>
                          <a:cs typeface="Times New Roman"/>
                        </a:rPr>
                        <a:t>Project	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 i="1">
                          <a:latin typeface="Calibri"/>
                          <a:ea typeface="Calibri"/>
                          <a:cs typeface="Times New Roman"/>
                        </a:rPr>
                        <a:t>Total Project Cost (6/11 est.)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 i="1">
                          <a:latin typeface="Calibri"/>
                          <a:ea typeface="Calibri"/>
                          <a:cs typeface="Times New Roman"/>
                        </a:rPr>
                        <a:t>External Funding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 i="1">
                          <a:latin typeface="Calibri"/>
                          <a:ea typeface="Calibri"/>
                          <a:cs typeface="Times New Roman"/>
                        </a:rPr>
                        <a:t>Local Funding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8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District-wide Technology Refresh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$52,786,760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$0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$52,786,760</a:t>
                      </a: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8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 i="1">
                          <a:latin typeface="Calibri"/>
                          <a:ea typeface="Calibri"/>
                          <a:cs typeface="Times New Roman"/>
                        </a:rPr>
                        <a:t>Subtotal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$52,786,760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$0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$52,786,760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37" marR="668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8A7A0-3CE1-4622-97D5-B8A9541296B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990600"/>
          </a:xfrm>
        </p:spPr>
        <p:txBody>
          <a:bodyPr/>
          <a:lstStyle/>
          <a:p>
            <a:pPr algn="l"/>
            <a:r>
              <a:rPr lang="en-US" sz="2800" b="1" u="sng" dirty="0" smtClean="0"/>
              <a:t>Proposed Capital Improvement Projects (cont.)</a:t>
            </a:r>
            <a:endParaRPr lang="en-US" sz="2800" b="1" u="sng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2209800"/>
          <a:ext cx="8229600" cy="3277362"/>
        </p:xfrm>
        <a:graphic>
          <a:graphicData uri="http://schemas.openxmlformats.org/drawingml/2006/table">
            <a:tbl>
              <a:tblPr/>
              <a:tblGrid>
                <a:gridCol w="2653259"/>
                <a:gridCol w="1855033"/>
                <a:gridCol w="1855033"/>
                <a:gridCol w="1866275"/>
              </a:tblGrid>
              <a:tr h="189626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Building Infrastructure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 i="1">
                          <a:latin typeface="Calibri"/>
                          <a:ea typeface="Calibri"/>
                          <a:cs typeface="Times New Roman"/>
                        </a:rPr>
                        <a:t>Project	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 i="1">
                          <a:latin typeface="Calibri"/>
                          <a:ea typeface="Calibri"/>
                          <a:cs typeface="Times New Roman"/>
                        </a:rPr>
                        <a:t>Total Project Cost (6/11 est.)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 i="1">
                          <a:latin typeface="Calibri"/>
                          <a:ea typeface="Calibri"/>
                          <a:cs typeface="Times New Roman"/>
                        </a:rPr>
                        <a:t>External Funding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 i="1">
                          <a:latin typeface="Calibri"/>
                          <a:ea typeface="Calibri"/>
                          <a:cs typeface="Times New Roman"/>
                        </a:rPr>
                        <a:t>Local Funding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9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CCC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$8,583,152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$0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$8,583,152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GWC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$35,332,045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$0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$35,332,045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OCC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$29,288,125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$0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$29,288,125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 i="1">
                          <a:latin typeface="Calibri"/>
                          <a:ea typeface="Calibri"/>
                          <a:cs typeface="Times New Roman"/>
                        </a:rPr>
                        <a:t>Subtotal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$73,203,322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$0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$73,203,322 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9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9626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Other Projects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 i="1">
                          <a:latin typeface="Calibri"/>
                          <a:ea typeface="Calibri"/>
                          <a:cs typeface="Times New Roman"/>
                        </a:rPr>
                        <a:t>Project	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 i="1">
                          <a:latin typeface="Calibri"/>
                          <a:ea typeface="Calibri"/>
                          <a:cs typeface="Times New Roman"/>
                        </a:rPr>
                        <a:t>Total Project Cost (6/11 est.)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 i="1">
                          <a:latin typeface="Calibri"/>
                          <a:ea typeface="Calibri"/>
                          <a:cs typeface="Times New Roman"/>
                        </a:rPr>
                        <a:t>External Funding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 i="1">
                          <a:latin typeface="Calibri"/>
                          <a:ea typeface="Calibri"/>
                          <a:cs typeface="Times New Roman"/>
                        </a:rPr>
                        <a:t>Local Funding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9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OCC Parking Structure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$29,400,000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$0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$29,400,000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CCC NBLC Photovoltaic System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$1,200,000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$0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$1,200,000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DIST Housing/Mixed Use Development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TBD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TBD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$0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GWC Housing/Mixed Use Development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TBD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TBD</a:t>
                      </a:r>
                    </a:p>
                  </a:txBody>
                  <a:tcPr marL="67456" marR="6745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$0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OCC Mixed Use Development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TBD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TBD</a:t>
                      </a:r>
                    </a:p>
                  </a:txBody>
                  <a:tcPr marL="67456" marR="6745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$0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GWC Physical Education Outdoor Labs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$4,950,000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$2,475,000</a:t>
                      </a:r>
                    </a:p>
                  </a:txBody>
                  <a:tcPr marL="67456" marR="6745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$2,475,000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GWC Boys &amp; Girls Club Gymnasium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TBD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TBD</a:t>
                      </a:r>
                    </a:p>
                  </a:txBody>
                  <a:tcPr marL="67456" marR="6745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$0</a:t>
                      </a: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6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 i="1">
                          <a:latin typeface="Calibri"/>
                          <a:ea typeface="Calibri"/>
                          <a:cs typeface="Times New Roman"/>
                        </a:rPr>
                        <a:t>Subtotal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 i="1">
                          <a:latin typeface="Calibri"/>
                          <a:ea typeface="Calibri"/>
                          <a:cs typeface="Times New Roman"/>
                        </a:rPr>
                        <a:t>$35,550,000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 i="1">
                          <a:latin typeface="Calibri"/>
                          <a:ea typeface="Calibri"/>
                          <a:cs typeface="Times New Roman"/>
                        </a:rPr>
                        <a:t>$2,475,000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69160" algn="l"/>
                        </a:tabLst>
                      </a:pPr>
                      <a:r>
                        <a:rPr lang="en-US" sz="1100" i="1" dirty="0">
                          <a:latin typeface="Calibri"/>
                          <a:ea typeface="Calibri"/>
                          <a:cs typeface="Times New Roman"/>
                        </a:rPr>
                        <a:t>$33,075,000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456" marR="67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8A7A0-3CE1-4622-97D5-B8A9541296B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90600"/>
          </a:xfrm>
        </p:spPr>
        <p:txBody>
          <a:bodyPr/>
          <a:lstStyle/>
          <a:p>
            <a:pPr algn="l"/>
            <a:r>
              <a:rPr lang="en-US" sz="2800" b="1" u="sng" dirty="0" smtClean="0"/>
              <a:t>The Bottom Line:</a:t>
            </a:r>
            <a:endParaRPr lang="en-US" sz="2800" b="1" u="sng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295400" y="1752600"/>
          <a:ext cx="6474388" cy="4525955"/>
        </p:xfrm>
        <a:graphic>
          <a:graphicData uri="http://schemas.openxmlformats.org/drawingml/2006/table">
            <a:tbl>
              <a:tblPr/>
              <a:tblGrid>
                <a:gridCol w="2112406"/>
                <a:gridCol w="1453994"/>
                <a:gridCol w="1453994"/>
                <a:gridCol w="1453994"/>
              </a:tblGrid>
              <a:tr h="19239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Project </a:t>
                      </a:r>
                    </a:p>
                  </a:txBody>
                  <a:tcPr marL="9162" marR="9162" marT="9162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Project Cost</a:t>
                      </a:r>
                    </a:p>
                  </a:txBody>
                  <a:tcPr marL="9162" marR="9162" marT="91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External Funding</a:t>
                      </a:r>
                    </a:p>
                  </a:txBody>
                  <a:tcPr marL="9162" marR="9162" marT="91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Local Funding</a:t>
                      </a:r>
                    </a:p>
                  </a:txBody>
                  <a:tcPr marL="9162" marR="9162" marT="91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323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New Buildings</a:t>
                      </a:r>
                    </a:p>
                  </a:txBody>
                  <a:tcPr marL="9162" marR="9162" marT="9162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$8,444,040 </a:t>
                      </a:r>
                    </a:p>
                  </a:txBody>
                  <a:tcPr marL="9162" marR="9162" marT="91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$6,533,305 </a:t>
                      </a:r>
                    </a:p>
                  </a:txBody>
                  <a:tcPr marL="9162" marR="9162" marT="91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$1,910,735 </a:t>
                      </a:r>
                    </a:p>
                  </a:txBody>
                  <a:tcPr marL="9162" marR="9162" marT="91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8323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Building Replacement</a:t>
                      </a:r>
                    </a:p>
                  </a:txBody>
                  <a:tcPr marL="9162" marR="9162" marT="9162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$352,793,649 </a:t>
                      </a:r>
                    </a:p>
                  </a:txBody>
                  <a:tcPr marL="9162" marR="9162" marT="91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$151,519,089 </a:t>
                      </a:r>
                    </a:p>
                  </a:txBody>
                  <a:tcPr marL="9162" marR="9162" marT="91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$201,274,560 </a:t>
                      </a:r>
                    </a:p>
                  </a:txBody>
                  <a:tcPr marL="9162" marR="9162" marT="91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18323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Renovation/Modernization</a:t>
                      </a:r>
                    </a:p>
                  </a:txBody>
                  <a:tcPr marL="9162" marR="9162" marT="9162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$120,602,145 </a:t>
                      </a:r>
                    </a:p>
                  </a:txBody>
                  <a:tcPr marL="9162" marR="9162" marT="91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$54,005,791 </a:t>
                      </a:r>
                    </a:p>
                  </a:txBody>
                  <a:tcPr marL="9162" marR="9162" marT="91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$66,596,354 </a:t>
                      </a:r>
                    </a:p>
                  </a:txBody>
                  <a:tcPr marL="9162" marR="9162" marT="91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8323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Equipment (Technology)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62" marR="9162" marT="9162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$52,786,760 </a:t>
                      </a:r>
                    </a:p>
                  </a:txBody>
                  <a:tcPr marL="9162" marR="9162" marT="91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 </a:t>
                      </a:r>
                    </a:p>
                  </a:txBody>
                  <a:tcPr marL="9162" marR="9162" marT="91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$52,786,760 </a:t>
                      </a:r>
                    </a:p>
                  </a:txBody>
                  <a:tcPr marL="9162" marR="9162" marT="91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183237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Building Infrastructure</a:t>
                      </a:r>
                    </a:p>
                  </a:txBody>
                  <a:tcPr marL="9162" marR="9162" marT="9162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$73,203,322 </a:t>
                      </a:r>
                    </a:p>
                  </a:txBody>
                  <a:tcPr marL="9162" marR="9162" marT="91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 </a:t>
                      </a:r>
                    </a:p>
                  </a:txBody>
                  <a:tcPr marL="9162" marR="9162" marT="91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$73,203,322 </a:t>
                      </a:r>
                    </a:p>
                  </a:txBody>
                  <a:tcPr marL="9162" marR="9162" marT="91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192399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Other Projects</a:t>
                      </a:r>
                    </a:p>
                  </a:txBody>
                  <a:tcPr marL="9162" marR="9162" marT="9162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$35,550,000 </a:t>
                      </a:r>
                    </a:p>
                  </a:txBody>
                  <a:tcPr marL="9162" marR="9162" marT="91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$2,475,000 </a:t>
                      </a:r>
                    </a:p>
                  </a:txBody>
                  <a:tcPr marL="9162" marR="9162" marT="91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$33,075,000 </a:t>
                      </a:r>
                    </a:p>
                  </a:txBody>
                  <a:tcPr marL="9162" marR="9162" marT="916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183237">
                <a:tc gridSpan="4">
                  <a:txBody>
                    <a:bodyPr/>
                    <a:lstStyle/>
                    <a:p>
                      <a:pPr algn="l" fontAlgn="t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Site Acquisition</a:t>
                      </a:r>
                    </a:p>
                  </a:txBody>
                  <a:tcPr marL="9162" marR="9162" marT="9162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3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CCC Le-Jao Site Acquisition</a:t>
                      </a:r>
                    </a:p>
                  </a:txBody>
                  <a:tcPr marL="9162" marR="9162" marT="91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$4,862,500</a:t>
                      </a:r>
                    </a:p>
                  </a:txBody>
                  <a:tcPr marL="9162" marR="9162" marT="9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</a:t>
                      </a:r>
                    </a:p>
                  </a:txBody>
                  <a:tcPr marL="9162" marR="9162" marT="9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$4,862,500</a:t>
                      </a:r>
                    </a:p>
                  </a:txBody>
                  <a:tcPr marL="9162" marR="9162" marT="9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3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CCC Newport Beach Site Acquisition</a:t>
                      </a:r>
                    </a:p>
                  </a:txBody>
                  <a:tcPr marL="9162" marR="9162" marT="91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$8,320,000</a:t>
                      </a:r>
                    </a:p>
                  </a:txBody>
                  <a:tcPr marL="9162" marR="9162" marT="9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</a:t>
                      </a:r>
                    </a:p>
                  </a:txBody>
                  <a:tcPr marL="9162" marR="9162" marT="9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$8,320,000</a:t>
                      </a:r>
                    </a:p>
                  </a:txBody>
                  <a:tcPr marL="9162" marR="9162" marT="9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37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Debt Repayment</a:t>
                      </a:r>
                    </a:p>
                  </a:txBody>
                  <a:tcPr marL="9162" marR="9162" marT="91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3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CCC NBLC Debt Repayment</a:t>
                      </a:r>
                    </a:p>
                  </a:txBody>
                  <a:tcPr marL="9162" marR="9162" marT="91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$20,000,000</a:t>
                      </a:r>
                    </a:p>
                  </a:txBody>
                  <a:tcPr marL="9162" marR="9162" marT="9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</a:t>
                      </a:r>
                    </a:p>
                  </a:txBody>
                  <a:tcPr marL="9162" marR="9162" marT="9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$20,000,000</a:t>
                      </a:r>
                    </a:p>
                  </a:txBody>
                  <a:tcPr marL="9162" marR="9162" marT="9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37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District-wide Contingency</a:t>
                      </a:r>
                    </a:p>
                  </a:txBody>
                  <a:tcPr marL="9162" marR="9162" marT="91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3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Infrastructure</a:t>
                      </a:r>
                    </a:p>
                  </a:txBody>
                  <a:tcPr marL="9162" marR="9162" marT="91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$31,765,882</a:t>
                      </a:r>
                    </a:p>
                  </a:txBody>
                  <a:tcPr marL="9162" marR="9162" marT="9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</a:t>
                      </a:r>
                    </a:p>
                  </a:txBody>
                  <a:tcPr marL="9162" marR="9162" marT="9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$31,765,882</a:t>
                      </a:r>
                    </a:p>
                  </a:txBody>
                  <a:tcPr marL="9162" marR="9162" marT="9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Parking/Vehicular Circulation</a:t>
                      </a:r>
                    </a:p>
                  </a:txBody>
                  <a:tcPr marL="9162" marR="9162" marT="91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$7,025,000</a:t>
                      </a:r>
                    </a:p>
                  </a:txBody>
                  <a:tcPr marL="9162" marR="9162" marT="9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</a:t>
                      </a:r>
                    </a:p>
                  </a:txBody>
                  <a:tcPr marL="9162" marR="9162" marT="9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$7,025,000</a:t>
                      </a:r>
                    </a:p>
                  </a:txBody>
                  <a:tcPr marL="9162" marR="9162" marT="9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Pedestrian Circulation</a:t>
                      </a:r>
                    </a:p>
                  </a:txBody>
                  <a:tcPr marL="9162" marR="9162" marT="91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$14,215,000</a:t>
                      </a:r>
                    </a:p>
                  </a:txBody>
                  <a:tcPr marL="9162" marR="9162" marT="9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</a:t>
                      </a:r>
                    </a:p>
                  </a:txBody>
                  <a:tcPr marL="9162" marR="9162" marT="9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$14,215,000</a:t>
                      </a:r>
                    </a:p>
                  </a:txBody>
                  <a:tcPr marL="9162" marR="9162" marT="9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Site Improvements</a:t>
                      </a:r>
                    </a:p>
                  </a:txBody>
                  <a:tcPr marL="9162" marR="9162" marT="91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$6,925,000</a:t>
                      </a:r>
                    </a:p>
                  </a:txBody>
                  <a:tcPr marL="9162" marR="9162" marT="9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</a:t>
                      </a:r>
                    </a:p>
                  </a:txBody>
                  <a:tcPr marL="9162" marR="9162" marT="9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$6,925,000</a:t>
                      </a:r>
                    </a:p>
                  </a:txBody>
                  <a:tcPr marL="9162" marR="9162" marT="9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Demolition</a:t>
                      </a:r>
                    </a:p>
                  </a:txBody>
                  <a:tcPr marL="9162" marR="9162" marT="91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$3,630,000</a:t>
                      </a:r>
                    </a:p>
                  </a:txBody>
                  <a:tcPr marL="9162" marR="9162" marT="9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</a:t>
                      </a:r>
                    </a:p>
                  </a:txBody>
                  <a:tcPr marL="9162" marR="9162" marT="9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$3,630,000</a:t>
                      </a:r>
                    </a:p>
                  </a:txBody>
                  <a:tcPr marL="9162" marR="9162" marT="9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Swing Space</a:t>
                      </a:r>
                    </a:p>
                  </a:txBody>
                  <a:tcPr marL="9162" marR="9162" marT="91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$4,235,000</a:t>
                      </a:r>
                    </a:p>
                  </a:txBody>
                  <a:tcPr marL="9162" marR="9162" marT="9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</a:t>
                      </a:r>
                    </a:p>
                  </a:txBody>
                  <a:tcPr marL="9162" marR="9162" marT="9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$4,235,000</a:t>
                      </a:r>
                    </a:p>
                  </a:txBody>
                  <a:tcPr marL="9162" marR="9162" marT="9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23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Equipment/Furnishings</a:t>
                      </a:r>
                    </a:p>
                  </a:txBody>
                  <a:tcPr marL="9162" marR="9162" marT="91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$15,410,250</a:t>
                      </a:r>
                    </a:p>
                  </a:txBody>
                  <a:tcPr marL="9162" marR="9162" marT="9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</a:t>
                      </a:r>
                    </a:p>
                  </a:txBody>
                  <a:tcPr marL="9162" marR="9162" marT="9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$15,410,250</a:t>
                      </a:r>
                    </a:p>
                  </a:txBody>
                  <a:tcPr marL="9162" marR="9162" marT="9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39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Construction Management</a:t>
                      </a:r>
                    </a:p>
                  </a:txBody>
                  <a:tcPr marL="9162" marR="9162" marT="91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$33,449,016</a:t>
                      </a:r>
                    </a:p>
                  </a:txBody>
                  <a:tcPr marL="9162" marR="9162" marT="9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</a:t>
                      </a:r>
                    </a:p>
                  </a:txBody>
                  <a:tcPr marL="9162" marR="9162" marT="9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$33,449,016</a:t>
                      </a:r>
                    </a:p>
                  </a:txBody>
                  <a:tcPr marL="9162" marR="9162" marT="9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56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 CIP Estimate (Present Value)</a:t>
                      </a:r>
                    </a:p>
                  </a:txBody>
                  <a:tcPr marL="9162" marR="9162" marT="9162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$793,217,564 </a:t>
                      </a:r>
                    </a:p>
                  </a:txBody>
                  <a:tcPr marL="9162" marR="9162" marT="91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$214,533,185 </a:t>
                      </a:r>
                    </a:p>
                  </a:txBody>
                  <a:tcPr marL="9162" marR="9162" marT="9162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$578,684,379 </a:t>
                      </a:r>
                    </a:p>
                  </a:txBody>
                  <a:tcPr marL="9162" marR="9162" marT="9162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01561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62" marR="9162" marT="9162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62" marR="9162" marT="9162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62" marR="9162" marT="9162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62" marR="9162" marT="9162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37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Escalated Local Cost (3.6% annually)</a:t>
                      </a:r>
                    </a:p>
                  </a:txBody>
                  <a:tcPr marL="9162" marR="9162" marT="9162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62" marR="9162" marT="9162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$610,598,821 </a:t>
                      </a:r>
                    </a:p>
                  </a:txBody>
                  <a:tcPr marL="9162" marR="9162" marT="9162" marB="0" anchor="b">
                    <a:lnL>
                      <a:noFill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8A7A0-3CE1-4622-97D5-B8A9541296B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990600"/>
          </a:xfrm>
        </p:spPr>
        <p:txBody>
          <a:bodyPr/>
          <a:lstStyle/>
          <a:p>
            <a:pPr algn="l"/>
            <a:r>
              <a:rPr lang="en-US" sz="2800" b="1" u="sng" dirty="0" smtClean="0"/>
              <a:t>Why Move Now?</a:t>
            </a:r>
            <a:endParaRPr lang="en-US" sz="2800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Time Value of Money</a:t>
            </a:r>
          </a:p>
          <a:p>
            <a:pPr>
              <a:buNone/>
            </a:pPr>
            <a:r>
              <a:rPr lang="en-US" sz="2000" dirty="0" smtClean="0"/>
              <a:t>	Total program cost escalates to $655,230,311 if delayed two years and $703,256,072 if delayed four years.</a:t>
            </a:r>
          </a:p>
          <a:p>
            <a:endParaRPr lang="en-US" sz="2000" dirty="0" smtClean="0"/>
          </a:p>
          <a:p>
            <a:r>
              <a:rPr lang="en-US" dirty="0" smtClean="0"/>
              <a:t>Secure required local match funds</a:t>
            </a:r>
          </a:p>
          <a:p>
            <a:pPr>
              <a:buNone/>
            </a:pPr>
            <a:r>
              <a:rPr lang="en-US" sz="2000" dirty="0" smtClean="0"/>
              <a:t>	In the event of a State-wide facilities bond in 2012, District would need:</a:t>
            </a:r>
          </a:p>
          <a:p>
            <a:pPr lvl="1">
              <a:buNone/>
            </a:pPr>
            <a:r>
              <a:rPr lang="en-US" sz="2000" dirty="0" smtClean="0"/>
              <a:t>	- local commitment of $24M to secure $53M in State funds in 2012</a:t>
            </a:r>
          </a:p>
          <a:p>
            <a:pPr lvl="1">
              <a:buNone/>
            </a:pPr>
            <a:r>
              <a:rPr lang="en-US" sz="2000" dirty="0" smtClean="0"/>
              <a:t>	- local commitment of $20M to secure $43M in State funds in 2013</a:t>
            </a:r>
          </a:p>
          <a:p>
            <a:pPr lvl="1">
              <a:buNone/>
            </a:pPr>
            <a:r>
              <a:rPr lang="en-US" sz="2000" dirty="0" smtClean="0"/>
              <a:t>	- local commitment of $29M to secure $59M in State funds in 2014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1A2622-CAD0-497D-82BC-1B3983635FE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57200" y="1295400"/>
          <a:ext cx="8020050" cy="4981575"/>
        </p:xfrm>
        <a:graphic>
          <a:graphicData uri="http://schemas.openxmlformats.org/presentationml/2006/ole">
            <p:oleObj spid="_x0000_s2050" name="Acrobat Document" r:id="rId3" imgW="10703880" imgH="755136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2602</TotalTime>
  <Words>876</Words>
  <Application>Microsoft Office PowerPoint</Application>
  <PresentationFormat>On-screen Show (4:3)</PresentationFormat>
  <Paragraphs>364</Paragraphs>
  <Slides>18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Acrobat Document</vt:lpstr>
      <vt:lpstr>Ten year Capital Improvement Program and Preliminary Bond Information</vt:lpstr>
      <vt:lpstr>Areas of Discussion</vt:lpstr>
      <vt:lpstr>Capital Improvement Program Spending</vt:lpstr>
      <vt:lpstr>Proposed Capital Improvement Projects</vt:lpstr>
      <vt:lpstr>Proposed Capital Improvement Projects (cont.)</vt:lpstr>
      <vt:lpstr>Proposed Capital Improvement Projects (cont.)</vt:lpstr>
      <vt:lpstr>The Bottom Line:</vt:lpstr>
      <vt:lpstr>Why Move Now?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Coast Community College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Kim Allen</dc:creator>
  <cp:lastModifiedBy>Gayle Berggren</cp:lastModifiedBy>
  <cp:revision>132</cp:revision>
  <dcterms:created xsi:type="dcterms:W3CDTF">2010-08-31T16:20:17Z</dcterms:created>
  <dcterms:modified xsi:type="dcterms:W3CDTF">2012-07-25T19:45:24Z</dcterms:modified>
</cp:coreProperties>
</file>